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9" r:id="rId2"/>
    <p:sldId id="328" r:id="rId3"/>
    <p:sldId id="329" r:id="rId4"/>
    <p:sldId id="311" r:id="rId5"/>
    <p:sldId id="317" r:id="rId6"/>
    <p:sldId id="318" r:id="rId7"/>
    <p:sldId id="319" r:id="rId8"/>
    <p:sldId id="321" r:id="rId9"/>
  </p:sldIdLst>
  <p:sldSz cx="9144000" cy="6858000" type="screen4x3"/>
  <p:notesSz cx="67611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42060"/>
    <a:srgbClr val="FF0000"/>
    <a:srgbClr val="AAC3FC"/>
    <a:srgbClr val="6699FF"/>
    <a:srgbClr val="CCCCFF"/>
    <a:srgbClr val="4B8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67" autoAdjust="0"/>
  </p:normalViewPr>
  <p:slideViewPr>
    <p:cSldViewPr>
      <p:cViewPr>
        <p:scale>
          <a:sx n="100" d="100"/>
          <a:sy n="100" d="100"/>
        </p:scale>
        <p:origin x="-22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BA7B5-D8D5-4FF8-8F85-0A53087806F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B34BB-E318-4F90-9032-9D62E65082A6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rgbClr val="000099"/>
              </a:solidFill>
              <a:latin typeface="Georgia" panose="02040502050405020303" pitchFamily="18" charset="0"/>
            </a:rPr>
            <a:t>Плановые инструктажи, психологическая </a:t>
          </a:r>
        </a:p>
        <a:p>
          <a:pPr algn="l"/>
          <a:r>
            <a:rPr lang="ru-RU" sz="2000" b="0" dirty="0" smtClean="0">
              <a:solidFill>
                <a:srgbClr val="000099"/>
              </a:solidFill>
              <a:latin typeface="Georgia" panose="02040502050405020303" pitchFamily="18" charset="0"/>
            </a:rPr>
            <a:t>поддержка </a:t>
          </a:r>
          <a:endParaRPr lang="ru-RU" sz="2000" b="0" dirty="0">
            <a:solidFill>
              <a:srgbClr val="000099"/>
            </a:solidFill>
            <a:latin typeface="Georgia" panose="02040502050405020303" pitchFamily="18" charset="0"/>
          </a:endParaRPr>
        </a:p>
      </dgm:t>
    </dgm:pt>
    <dgm:pt modelId="{7148008D-3DF6-4344-B5CF-A617D293414F}" type="parTrans" cxnId="{8F8CFC85-CA32-4553-97B7-FEFA5FABCBCD}">
      <dgm:prSet/>
      <dgm:spPr/>
      <dgm:t>
        <a:bodyPr/>
        <a:lstStyle/>
        <a:p>
          <a:endParaRPr lang="ru-RU"/>
        </a:p>
      </dgm:t>
    </dgm:pt>
    <dgm:pt modelId="{7AECE8BF-45A9-433C-BF8F-CC51252B2A41}" type="sibTrans" cxnId="{8F8CFC85-CA32-4553-97B7-FEFA5FABCBCD}">
      <dgm:prSet/>
      <dgm:spPr/>
      <dgm:t>
        <a:bodyPr/>
        <a:lstStyle/>
        <a:p>
          <a:endParaRPr lang="ru-RU"/>
        </a:p>
      </dgm:t>
    </dgm:pt>
    <dgm:pt modelId="{B4CF1B75-D33E-455A-8BEF-A7D15C2D8018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rgbClr val="000099"/>
              </a:solidFill>
              <a:latin typeface="Georgia" panose="02040502050405020303" pitchFamily="18" charset="0"/>
            </a:rPr>
            <a:t>Информационные стенды ГИА</a:t>
          </a:r>
          <a:endParaRPr lang="ru-RU" sz="2000" b="0" dirty="0">
            <a:solidFill>
              <a:srgbClr val="000099"/>
            </a:solidFill>
            <a:latin typeface="Georgia" panose="02040502050405020303" pitchFamily="18" charset="0"/>
          </a:endParaRPr>
        </a:p>
      </dgm:t>
    </dgm:pt>
    <dgm:pt modelId="{20AD27AB-3C55-4FAF-9CCA-8C9E65614A20}" type="parTrans" cxnId="{7FD62D11-8678-42FC-AAC9-8C163FDA6D0B}">
      <dgm:prSet/>
      <dgm:spPr/>
      <dgm:t>
        <a:bodyPr/>
        <a:lstStyle/>
        <a:p>
          <a:endParaRPr lang="ru-RU"/>
        </a:p>
      </dgm:t>
    </dgm:pt>
    <dgm:pt modelId="{53806F2D-1CD7-4D35-AA24-66F707488167}" type="sibTrans" cxnId="{7FD62D11-8678-42FC-AAC9-8C163FDA6D0B}">
      <dgm:prSet/>
      <dgm:spPr/>
      <dgm:t>
        <a:bodyPr/>
        <a:lstStyle/>
        <a:p>
          <a:endParaRPr lang="ru-RU"/>
        </a:p>
      </dgm:t>
    </dgm:pt>
    <dgm:pt modelId="{7B7C7E15-9ADE-4298-9A68-33C38584D25F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000099"/>
              </a:solidFill>
              <a:latin typeface="Georgia" panose="02040502050405020303" pitchFamily="18" charset="0"/>
            </a:rPr>
            <a:t>Школьные родительские </a:t>
          </a:r>
        </a:p>
        <a:p>
          <a:pPr algn="l"/>
          <a:r>
            <a:rPr lang="ru-RU" sz="1800" dirty="0" smtClean="0">
              <a:solidFill>
                <a:srgbClr val="000099"/>
              </a:solidFill>
              <a:latin typeface="Georgia" panose="02040502050405020303" pitchFamily="18" charset="0"/>
            </a:rPr>
            <a:t>собрания</a:t>
          </a:r>
          <a:endParaRPr lang="ru-RU" sz="1800" b="0" dirty="0" smtClean="0">
            <a:solidFill>
              <a:srgbClr val="000099"/>
            </a:solidFill>
            <a:latin typeface="Georgia" panose="02040502050405020303" pitchFamily="18" charset="0"/>
          </a:endParaRPr>
        </a:p>
      </dgm:t>
    </dgm:pt>
    <dgm:pt modelId="{D1BB8C23-94D6-4204-A247-BD78742E8198}" type="parTrans" cxnId="{1F9AE7C8-34AB-4277-9FCD-9A31F47728E4}">
      <dgm:prSet/>
      <dgm:spPr/>
      <dgm:t>
        <a:bodyPr/>
        <a:lstStyle/>
        <a:p>
          <a:endParaRPr lang="ru-RU"/>
        </a:p>
      </dgm:t>
    </dgm:pt>
    <dgm:pt modelId="{C8BF647A-994C-45B0-B185-412859F1D458}" type="sibTrans" cxnId="{1F9AE7C8-34AB-4277-9FCD-9A31F47728E4}">
      <dgm:prSet/>
      <dgm:spPr/>
      <dgm:t>
        <a:bodyPr/>
        <a:lstStyle/>
        <a:p>
          <a:endParaRPr lang="ru-RU"/>
        </a:p>
      </dgm:t>
    </dgm:pt>
    <dgm:pt modelId="{81D9F694-D95B-4526-BB2D-3BF1C279FAC0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rgbClr val="000099"/>
              </a:solidFill>
              <a:latin typeface="Georgia" panose="02040502050405020303" pitchFamily="18" charset="0"/>
            </a:rPr>
            <a:t>Информационные плакаты ЕГЭ</a:t>
          </a:r>
          <a:endParaRPr lang="ru-RU" sz="2000" b="0" dirty="0">
            <a:solidFill>
              <a:srgbClr val="000099"/>
            </a:solidFill>
            <a:latin typeface="Georgia" panose="02040502050405020303" pitchFamily="18" charset="0"/>
          </a:endParaRPr>
        </a:p>
      </dgm:t>
    </dgm:pt>
    <dgm:pt modelId="{CAAB4E71-EC2E-4AA5-9491-3E8BDFD71DE9}" type="sibTrans" cxnId="{4CBCD9F1-BFE8-4B3A-979A-AA3FE43708BD}">
      <dgm:prSet/>
      <dgm:spPr/>
      <dgm:t>
        <a:bodyPr/>
        <a:lstStyle/>
        <a:p>
          <a:endParaRPr lang="ru-RU"/>
        </a:p>
      </dgm:t>
    </dgm:pt>
    <dgm:pt modelId="{985BE5F7-FF6C-4688-8177-498E79CC1274}" type="parTrans" cxnId="{4CBCD9F1-BFE8-4B3A-979A-AA3FE43708BD}">
      <dgm:prSet/>
      <dgm:spPr/>
      <dgm:t>
        <a:bodyPr/>
        <a:lstStyle/>
        <a:p>
          <a:endParaRPr lang="ru-RU"/>
        </a:p>
      </dgm:t>
    </dgm:pt>
    <dgm:pt modelId="{357081B1-B29D-496B-A53C-C48FD1DCD50F}" type="pres">
      <dgm:prSet presAssocID="{AC9BA7B5-D8D5-4FF8-8F85-0A53087806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01BD7-E55B-4C5E-AE28-D7D457B1E0E9}" type="pres">
      <dgm:prSet presAssocID="{81D9F694-D95B-4526-BB2D-3BF1C279FAC0}" presName="composite" presStyleCnt="0"/>
      <dgm:spPr/>
    </dgm:pt>
    <dgm:pt modelId="{6B6FD75C-D4D6-462B-9608-431EC77F2887}" type="pres">
      <dgm:prSet presAssocID="{81D9F694-D95B-4526-BB2D-3BF1C279FAC0}" presName="imgShp" presStyleLbl="fgImgPlace1" presStyleIdx="0" presStyleCnt="4" custScaleX="113097" custScaleY="102365" custLinFactX="-100000" custLinFactNeighborX="-107620" custLinFactNeighborY="-107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2D2D1C14-D144-4DE5-9F96-A8C2D8F86FA8}" type="pres">
      <dgm:prSet presAssocID="{81D9F694-D95B-4526-BB2D-3BF1C279FAC0}" presName="txShp" presStyleLbl="node1" presStyleIdx="0" presStyleCnt="4" custScaleX="136562" custScaleY="148518" custLinFactNeighborX="4098" custLinFactNeighborY="-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A47B5-33AB-474D-B7D1-1C7CA1D15B84}" type="pres">
      <dgm:prSet presAssocID="{CAAB4E71-EC2E-4AA5-9491-3E8BDFD71DE9}" presName="spacing" presStyleCnt="0"/>
      <dgm:spPr/>
    </dgm:pt>
    <dgm:pt modelId="{94286319-2B61-49DC-A1CB-02737C6274FE}" type="pres">
      <dgm:prSet presAssocID="{724B34BB-E318-4F90-9032-9D62E65082A6}" presName="composite" presStyleCnt="0"/>
      <dgm:spPr/>
    </dgm:pt>
    <dgm:pt modelId="{F35C2B02-F012-4FEB-AA88-E3DB555D75FD}" type="pres">
      <dgm:prSet presAssocID="{724B34BB-E318-4F90-9032-9D62E65082A6}" presName="imgShp" presStyleLbl="fgImgPlace1" presStyleIdx="1" presStyleCnt="4" custScaleX="112271" custScaleY="102366" custLinFactX="-100000" custLinFactNeighborX="-184064" custLinFactNeighborY="-22332"/>
      <dgm:spPr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CA44EDB9-9A3A-4E24-8C1D-5388906ACECE}" type="pres">
      <dgm:prSet presAssocID="{724B34BB-E318-4F90-9032-9D62E65082A6}" presName="txShp" presStyleLbl="node1" presStyleIdx="1" presStyleCnt="4" custScaleX="136542" custScaleY="148518" custLinFactNeighborX="4088" custLinFactNeighborY="-1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42685-DE73-4BC6-864F-09A097398B08}" type="pres">
      <dgm:prSet presAssocID="{7AECE8BF-45A9-433C-BF8F-CC51252B2A41}" presName="spacing" presStyleCnt="0"/>
      <dgm:spPr/>
    </dgm:pt>
    <dgm:pt modelId="{7843E48B-B68A-47B0-8DD7-456FB69CFC3D}" type="pres">
      <dgm:prSet presAssocID="{B4CF1B75-D33E-455A-8BEF-A7D15C2D8018}" presName="composite" presStyleCnt="0"/>
      <dgm:spPr/>
    </dgm:pt>
    <dgm:pt modelId="{951A8A6B-9812-46E9-85A7-378E2439586C}" type="pres">
      <dgm:prSet presAssocID="{B4CF1B75-D33E-455A-8BEF-A7D15C2D8018}" presName="imgShp" presStyleLbl="fgImgPlace1" presStyleIdx="2" presStyleCnt="4" custScaleX="112271" custScaleY="102366" custLinFactX="-100000" custLinFactNeighborX="-184064" custLinFactNeighborY="-3247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5630293-5B3A-44F5-9A9B-3A8AD63F94F0}" type="pres">
      <dgm:prSet presAssocID="{B4CF1B75-D33E-455A-8BEF-A7D15C2D8018}" presName="txShp" presStyleLbl="node1" presStyleIdx="2" presStyleCnt="4" custScaleX="136544" custScaleY="148518" custLinFactNeighborX="2867" custLinFactNeighborY="-2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F8BFB-4999-43F3-A087-EBB3AC5B9442}" type="pres">
      <dgm:prSet presAssocID="{53806F2D-1CD7-4D35-AA24-66F707488167}" presName="spacing" presStyleCnt="0"/>
      <dgm:spPr/>
    </dgm:pt>
    <dgm:pt modelId="{E958D878-CB2C-4425-82FD-7B714801500E}" type="pres">
      <dgm:prSet presAssocID="{7B7C7E15-9ADE-4298-9A68-33C38584D25F}" presName="composite" presStyleCnt="0"/>
      <dgm:spPr/>
    </dgm:pt>
    <dgm:pt modelId="{200D552E-387C-4ACA-845D-FB9CF21BAED9}" type="pres">
      <dgm:prSet presAssocID="{7B7C7E15-9ADE-4298-9A68-33C38584D25F}" presName="imgShp" presStyleLbl="fgImgPlace1" presStyleIdx="3" presStyleCnt="4" custScaleX="112271" custScaleY="102366" custLinFactX="-100000" custLinFactNeighborX="-184064" custLinFactNeighborY="-488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9AD58AE-56D8-458E-A429-3D63640A0D7A}" type="pres">
      <dgm:prSet presAssocID="{7B7C7E15-9ADE-4298-9A68-33C38584D25F}" presName="txShp" presStyleLbl="node1" presStyleIdx="3" presStyleCnt="4" custScaleX="136544" custScaleY="148518" custLinFactNeighborX="4089" custLinFactNeighborY="-4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F84FF-F23D-454A-BCAD-4EE554956C87}" type="presOf" srcId="{724B34BB-E318-4F90-9032-9D62E65082A6}" destId="{CA44EDB9-9A3A-4E24-8C1D-5388906ACECE}" srcOrd="0" destOrd="0" presId="urn:microsoft.com/office/officeart/2005/8/layout/vList3"/>
    <dgm:cxn modelId="{F02102D9-BCD3-4C39-9D44-9436F3EF773C}" type="presOf" srcId="{81D9F694-D95B-4526-BB2D-3BF1C279FAC0}" destId="{2D2D1C14-D144-4DE5-9F96-A8C2D8F86FA8}" srcOrd="0" destOrd="0" presId="urn:microsoft.com/office/officeart/2005/8/layout/vList3"/>
    <dgm:cxn modelId="{1F9AE7C8-34AB-4277-9FCD-9A31F47728E4}" srcId="{AC9BA7B5-D8D5-4FF8-8F85-0A53087806FE}" destId="{7B7C7E15-9ADE-4298-9A68-33C38584D25F}" srcOrd="3" destOrd="0" parTransId="{D1BB8C23-94D6-4204-A247-BD78742E8198}" sibTransId="{C8BF647A-994C-45B0-B185-412859F1D458}"/>
    <dgm:cxn modelId="{7FD62D11-8678-42FC-AAC9-8C163FDA6D0B}" srcId="{AC9BA7B5-D8D5-4FF8-8F85-0A53087806FE}" destId="{B4CF1B75-D33E-455A-8BEF-A7D15C2D8018}" srcOrd="2" destOrd="0" parTransId="{20AD27AB-3C55-4FAF-9CCA-8C9E65614A20}" sibTransId="{53806F2D-1CD7-4D35-AA24-66F707488167}"/>
    <dgm:cxn modelId="{EA911D2E-94DC-4632-B66C-892206CC6D72}" type="presOf" srcId="{7B7C7E15-9ADE-4298-9A68-33C38584D25F}" destId="{89AD58AE-56D8-458E-A429-3D63640A0D7A}" srcOrd="0" destOrd="0" presId="urn:microsoft.com/office/officeart/2005/8/layout/vList3"/>
    <dgm:cxn modelId="{5A8A39B8-6DA3-4134-AE25-776791373E0B}" type="presOf" srcId="{AC9BA7B5-D8D5-4FF8-8F85-0A53087806FE}" destId="{357081B1-B29D-496B-A53C-C48FD1DCD50F}" srcOrd="0" destOrd="0" presId="urn:microsoft.com/office/officeart/2005/8/layout/vList3"/>
    <dgm:cxn modelId="{8F8CFC85-CA32-4553-97B7-FEFA5FABCBCD}" srcId="{AC9BA7B5-D8D5-4FF8-8F85-0A53087806FE}" destId="{724B34BB-E318-4F90-9032-9D62E65082A6}" srcOrd="1" destOrd="0" parTransId="{7148008D-3DF6-4344-B5CF-A617D293414F}" sibTransId="{7AECE8BF-45A9-433C-BF8F-CC51252B2A41}"/>
    <dgm:cxn modelId="{EE122302-A866-4B71-A3A7-E4D6BD1723E1}" type="presOf" srcId="{B4CF1B75-D33E-455A-8BEF-A7D15C2D8018}" destId="{35630293-5B3A-44F5-9A9B-3A8AD63F94F0}" srcOrd="0" destOrd="0" presId="urn:microsoft.com/office/officeart/2005/8/layout/vList3"/>
    <dgm:cxn modelId="{4CBCD9F1-BFE8-4B3A-979A-AA3FE43708BD}" srcId="{AC9BA7B5-D8D5-4FF8-8F85-0A53087806FE}" destId="{81D9F694-D95B-4526-BB2D-3BF1C279FAC0}" srcOrd="0" destOrd="0" parTransId="{985BE5F7-FF6C-4688-8177-498E79CC1274}" sibTransId="{CAAB4E71-EC2E-4AA5-9491-3E8BDFD71DE9}"/>
    <dgm:cxn modelId="{B2473433-65D9-42C9-9958-B378EC60C945}" type="presParOf" srcId="{357081B1-B29D-496B-A53C-C48FD1DCD50F}" destId="{37801BD7-E55B-4C5E-AE28-D7D457B1E0E9}" srcOrd="0" destOrd="0" presId="urn:microsoft.com/office/officeart/2005/8/layout/vList3"/>
    <dgm:cxn modelId="{3DF56637-0270-4A5F-A4B3-97396A892576}" type="presParOf" srcId="{37801BD7-E55B-4C5E-AE28-D7D457B1E0E9}" destId="{6B6FD75C-D4D6-462B-9608-431EC77F2887}" srcOrd="0" destOrd="0" presId="urn:microsoft.com/office/officeart/2005/8/layout/vList3"/>
    <dgm:cxn modelId="{76EFE338-6439-4564-A24A-DA76DCB075D5}" type="presParOf" srcId="{37801BD7-E55B-4C5E-AE28-D7D457B1E0E9}" destId="{2D2D1C14-D144-4DE5-9F96-A8C2D8F86FA8}" srcOrd="1" destOrd="0" presId="urn:microsoft.com/office/officeart/2005/8/layout/vList3"/>
    <dgm:cxn modelId="{C71CD37B-3983-46CF-8239-398D55C42E19}" type="presParOf" srcId="{357081B1-B29D-496B-A53C-C48FD1DCD50F}" destId="{27AA47B5-33AB-474D-B7D1-1C7CA1D15B84}" srcOrd="1" destOrd="0" presId="urn:microsoft.com/office/officeart/2005/8/layout/vList3"/>
    <dgm:cxn modelId="{FCC8387A-4772-43BB-AC8F-6D3ECAE1F457}" type="presParOf" srcId="{357081B1-B29D-496B-A53C-C48FD1DCD50F}" destId="{94286319-2B61-49DC-A1CB-02737C6274FE}" srcOrd="2" destOrd="0" presId="urn:microsoft.com/office/officeart/2005/8/layout/vList3"/>
    <dgm:cxn modelId="{85FFD8E4-0CA6-4B2C-BBB1-679E9344FC9C}" type="presParOf" srcId="{94286319-2B61-49DC-A1CB-02737C6274FE}" destId="{F35C2B02-F012-4FEB-AA88-E3DB555D75FD}" srcOrd="0" destOrd="0" presId="urn:microsoft.com/office/officeart/2005/8/layout/vList3"/>
    <dgm:cxn modelId="{54568104-C8E0-4A4D-90AA-AD1C6B04CBF8}" type="presParOf" srcId="{94286319-2B61-49DC-A1CB-02737C6274FE}" destId="{CA44EDB9-9A3A-4E24-8C1D-5388906ACECE}" srcOrd="1" destOrd="0" presId="urn:microsoft.com/office/officeart/2005/8/layout/vList3"/>
    <dgm:cxn modelId="{EF104292-2D19-4B32-B229-B269E570D019}" type="presParOf" srcId="{357081B1-B29D-496B-A53C-C48FD1DCD50F}" destId="{29D42685-DE73-4BC6-864F-09A097398B08}" srcOrd="3" destOrd="0" presId="urn:microsoft.com/office/officeart/2005/8/layout/vList3"/>
    <dgm:cxn modelId="{8600C9AA-547A-4C8C-B2E7-E511CB0018FA}" type="presParOf" srcId="{357081B1-B29D-496B-A53C-C48FD1DCD50F}" destId="{7843E48B-B68A-47B0-8DD7-456FB69CFC3D}" srcOrd="4" destOrd="0" presId="urn:microsoft.com/office/officeart/2005/8/layout/vList3"/>
    <dgm:cxn modelId="{DAAD05BE-340D-4E01-B156-B1FD9A6469A0}" type="presParOf" srcId="{7843E48B-B68A-47B0-8DD7-456FB69CFC3D}" destId="{951A8A6B-9812-46E9-85A7-378E2439586C}" srcOrd="0" destOrd="0" presId="urn:microsoft.com/office/officeart/2005/8/layout/vList3"/>
    <dgm:cxn modelId="{5EA0F48C-D3D4-46AA-98ED-6079ADACD01E}" type="presParOf" srcId="{7843E48B-B68A-47B0-8DD7-456FB69CFC3D}" destId="{35630293-5B3A-44F5-9A9B-3A8AD63F94F0}" srcOrd="1" destOrd="0" presId="urn:microsoft.com/office/officeart/2005/8/layout/vList3"/>
    <dgm:cxn modelId="{4CD7C5CC-9A5A-47AB-A5F8-E2EFEC6ED49C}" type="presParOf" srcId="{357081B1-B29D-496B-A53C-C48FD1DCD50F}" destId="{7D0F8BFB-4999-43F3-A087-EBB3AC5B9442}" srcOrd="5" destOrd="0" presId="urn:microsoft.com/office/officeart/2005/8/layout/vList3"/>
    <dgm:cxn modelId="{DAFF5F27-6317-462A-9B16-2D31D56FD978}" type="presParOf" srcId="{357081B1-B29D-496B-A53C-C48FD1DCD50F}" destId="{E958D878-CB2C-4425-82FD-7B714801500E}" srcOrd="6" destOrd="0" presId="urn:microsoft.com/office/officeart/2005/8/layout/vList3"/>
    <dgm:cxn modelId="{23CD15F0-2724-4FA4-B6AF-F89641CB9A0D}" type="presParOf" srcId="{E958D878-CB2C-4425-82FD-7B714801500E}" destId="{200D552E-387C-4ACA-845D-FB9CF21BAED9}" srcOrd="0" destOrd="0" presId="urn:microsoft.com/office/officeart/2005/8/layout/vList3"/>
    <dgm:cxn modelId="{E85EEC9E-9DFC-43E8-8009-3F79A3AA2AA4}" type="presParOf" srcId="{E958D878-CB2C-4425-82FD-7B714801500E}" destId="{89AD58AE-56D8-458E-A429-3D63640A0D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1C14-D144-4DE5-9F96-A8C2D8F86FA8}">
      <dsp:nvSpPr>
        <dsp:cNvPr id="0" name=""/>
        <dsp:cNvSpPr/>
      </dsp:nvSpPr>
      <dsp:spPr>
        <a:xfrm rot="10800000">
          <a:off x="648190" y="1816"/>
          <a:ext cx="8043470" cy="85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3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0099"/>
              </a:solidFill>
              <a:latin typeface="Georgia" panose="02040502050405020303" pitchFamily="18" charset="0"/>
            </a:rPr>
            <a:t>Информационные плакаты ЕГЭ</a:t>
          </a:r>
          <a:endParaRPr lang="ru-RU" sz="2000" b="0" kern="1200" dirty="0">
            <a:solidFill>
              <a:srgbClr val="000099"/>
            </a:solidFill>
            <a:latin typeface="Georgia" panose="02040502050405020303" pitchFamily="18" charset="0"/>
          </a:endParaRPr>
        </a:p>
      </dsp:txBody>
      <dsp:txXfrm rot="10800000">
        <a:off x="863093" y="1816"/>
        <a:ext cx="7828567" cy="859612"/>
      </dsp:txXfrm>
    </dsp:sp>
    <dsp:sp modelId="{6B6FD75C-D4D6-462B-9608-431EC77F2887}">
      <dsp:nvSpPr>
        <dsp:cNvPr id="0" name=""/>
        <dsp:cNvSpPr/>
      </dsp:nvSpPr>
      <dsp:spPr>
        <a:xfrm>
          <a:off x="0" y="73144"/>
          <a:ext cx="654597" cy="5924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4EDB9-9A3A-4E24-8C1D-5388906ACECE}">
      <dsp:nvSpPr>
        <dsp:cNvPr id="0" name=""/>
        <dsp:cNvSpPr/>
      </dsp:nvSpPr>
      <dsp:spPr>
        <a:xfrm rot="10800000">
          <a:off x="648190" y="942956"/>
          <a:ext cx="8042292" cy="85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3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0099"/>
              </a:solidFill>
              <a:latin typeface="Georgia" panose="02040502050405020303" pitchFamily="18" charset="0"/>
            </a:rPr>
            <a:t>Плановые инструктажи, психологическая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0099"/>
              </a:solidFill>
              <a:latin typeface="Georgia" panose="02040502050405020303" pitchFamily="18" charset="0"/>
            </a:rPr>
            <a:t>поддержка </a:t>
          </a:r>
          <a:endParaRPr lang="ru-RU" sz="2000" b="0" kern="1200" dirty="0">
            <a:solidFill>
              <a:srgbClr val="000099"/>
            </a:solidFill>
            <a:latin typeface="Georgia" panose="02040502050405020303" pitchFamily="18" charset="0"/>
          </a:endParaRPr>
        </a:p>
      </dsp:txBody>
      <dsp:txXfrm rot="10800000">
        <a:off x="863093" y="942956"/>
        <a:ext cx="7827389" cy="859612"/>
      </dsp:txXfrm>
    </dsp:sp>
    <dsp:sp modelId="{F35C2B02-F012-4FEB-AA88-E3DB555D75FD}">
      <dsp:nvSpPr>
        <dsp:cNvPr id="0" name=""/>
        <dsp:cNvSpPr/>
      </dsp:nvSpPr>
      <dsp:spPr>
        <a:xfrm>
          <a:off x="0" y="1038526"/>
          <a:ext cx="649817" cy="5924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30293-5B3A-44F5-9A9B-3A8AD63F94F0}">
      <dsp:nvSpPr>
        <dsp:cNvPr id="0" name=""/>
        <dsp:cNvSpPr/>
      </dsp:nvSpPr>
      <dsp:spPr>
        <a:xfrm rot="10800000">
          <a:off x="576214" y="1944215"/>
          <a:ext cx="8042409" cy="85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3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0099"/>
              </a:solidFill>
              <a:latin typeface="Georgia" panose="02040502050405020303" pitchFamily="18" charset="0"/>
            </a:rPr>
            <a:t>Информационные стенды ГИА</a:t>
          </a:r>
          <a:endParaRPr lang="ru-RU" sz="2000" b="0" kern="1200" dirty="0">
            <a:solidFill>
              <a:srgbClr val="000099"/>
            </a:solidFill>
            <a:latin typeface="Georgia" panose="02040502050405020303" pitchFamily="18" charset="0"/>
          </a:endParaRPr>
        </a:p>
      </dsp:txBody>
      <dsp:txXfrm rot="10800000">
        <a:off x="791117" y="1944215"/>
        <a:ext cx="7827506" cy="859612"/>
      </dsp:txXfrm>
    </dsp:sp>
    <dsp:sp modelId="{951A8A6B-9812-46E9-85A7-378E2439586C}">
      <dsp:nvSpPr>
        <dsp:cNvPr id="0" name=""/>
        <dsp:cNvSpPr/>
      </dsp:nvSpPr>
      <dsp:spPr>
        <a:xfrm>
          <a:off x="0" y="2012188"/>
          <a:ext cx="649817" cy="5924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D58AE-56D8-458E-A429-3D63640A0D7A}">
      <dsp:nvSpPr>
        <dsp:cNvPr id="0" name=""/>
        <dsp:cNvSpPr/>
      </dsp:nvSpPr>
      <dsp:spPr>
        <a:xfrm rot="10800000">
          <a:off x="648190" y="2854395"/>
          <a:ext cx="8042409" cy="85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3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Georgia" panose="02040502050405020303" pitchFamily="18" charset="0"/>
            </a:rPr>
            <a:t>Школьные родительские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Georgia" panose="02040502050405020303" pitchFamily="18" charset="0"/>
            </a:rPr>
            <a:t>собрания</a:t>
          </a:r>
          <a:endParaRPr lang="ru-RU" sz="1800" b="0" kern="1200" dirty="0" smtClean="0">
            <a:solidFill>
              <a:srgbClr val="000099"/>
            </a:solidFill>
            <a:latin typeface="Georgia" panose="02040502050405020303" pitchFamily="18" charset="0"/>
          </a:endParaRPr>
        </a:p>
      </dsp:txBody>
      <dsp:txXfrm rot="10800000">
        <a:off x="863093" y="2854395"/>
        <a:ext cx="7827506" cy="859612"/>
      </dsp:txXfrm>
    </dsp:sp>
    <dsp:sp modelId="{200D552E-387C-4ACA-845D-FB9CF21BAED9}">
      <dsp:nvSpPr>
        <dsp:cNvPr id="0" name=""/>
        <dsp:cNvSpPr/>
      </dsp:nvSpPr>
      <dsp:spPr>
        <a:xfrm>
          <a:off x="0" y="2949965"/>
          <a:ext cx="649817" cy="5924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 eaLnBrk="0" hangingPunct="0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36FAFC-93FF-437A-8C1D-B0DCFD2C68F8}" type="datetimeFigureOut">
              <a:rPr lang="ru-RU"/>
              <a:pPr>
                <a:defRPr/>
              </a:pPr>
              <a:t>20.04.2016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0891" tIns="45446" rIns="90891" bIns="4544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 eaLnBrk="0" hangingPunct="0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8D80F2-B2EB-4B8D-9981-6C09500819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0826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B135B3-719D-4C73-A2A4-DC7EF117B22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8274A64-B16F-4687-8458-FF32D037843F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8274A64-B16F-4687-8458-FF32D037843F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8274A64-B16F-4687-8458-FF32D037843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83EC0A-73E9-4361-9940-B6BCE521169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BA2B0E-0398-4336-8F1C-39ED95183105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29A7D-164D-4F2A-B6CD-FFB4BF568A2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A3D6A7-254B-426F-B72B-061D22E5B4B2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Idekomfdsnueoadfsneige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slow" advClick="0" advTm="15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792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1126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468313" y="981075"/>
            <a:ext cx="845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>Выполнение мероприятий Дорожной карты Ленинградской области</a:t>
            </a:r>
            <a:endParaRPr lang="ru-RU" altLang="ru-RU" sz="16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Georgia" pitchFamily="18" charset="0"/>
              </a:rPr>
              <a:t>по подготовке и проведению ГИА в 2015-2016 учебном году </a:t>
            </a:r>
            <a:endParaRPr lang="ru-RU" alt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388" y="1484785"/>
            <a:ext cx="8785225" cy="5184304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6"/>
                </a:solidFill>
                <a:latin typeface="Georgia" panose="02040502050405020303" pitchFamily="18" charset="0"/>
              </a:rPr>
              <a:t>Информационное </a:t>
            </a:r>
            <a:r>
              <a:rPr lang="ru-RU" sz="1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сопровождение –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работа с выпускниками и родителями</a:t>
            </a:r>
            <a:endParaRPr lang="ru-RU" sz="18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l">
              <a:defRPr/>
            </a:pPr>
            <a:endParaRPr lang="ru-RU" sz="20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7433906"/>
              </p:ext>
            </p:extLst>
          </p:nvPr>
        </p:nvGraphicFramePr>
        <p:xfrm>
          <a:off x="179388" y="2132856"/>
          <a:ext cx="88571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8321"/>
            <a:ext cx="1292400" cy="709699"/>
          </a:xfrm>
          <a:prstGeom prst="rect">
            <a:avLst/>
          </a:prstGeom>
        </p:spPr>
      </p:pic>
      <p:pic>
        <p:nvPicPr>
          <p:cNvPr id="13" name="Picture 2" descr="C:\Users\Venia\Desktop\гиа фото\SAM_24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-3981" b="17538"/>
          <a:stretch>
            <a:fillRect/>
          </a:stretch>
        </p:blipFill>
        <p:spPr bwMode="auto">
          <a:xfrm>
            <a:off x="6384726" y="1430337"/>
            <a:ext cx="25098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X:\Хазипова\стенды\СОШ №7\P11106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02" y="3488804"/>
            <a:ext cx="38925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X:\Гаврилова\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05" y="5437107"/>
            <a:ext cx="2185947" cy="14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C:\Users\Venia\Desktop\гиа фото\SAM_24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31" y="5403097"/>
            <a:ext cx="1740718" cy="14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F:\ВСТАВИТЬ\8-9\IMG_749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16698" r="3310" b="10883"/>
          <a:stretch>
            <a:fillRect/>
          </a:stretch>
        </p:blipFill>
        <p:spPr bwMode="auto">
          <a:xfrm>
            <a:off x="2339752" y="5421530"/>
            <a:ext cx="2848122" cy="14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469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800" i="1" dirty="0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7975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5124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1128" y="971551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Обязательная информация на стендах ГИА</a:t>
            </a:r>
            <a:endParaRPr lang="ru-RU" alt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99441"/>
            <a:ext cx="1292400" cy="7096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2038" y="1351574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Порядок проведения ГИА</a:t>
            </a: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Ссылки на официальные источники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информации,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Интернет-ресурсы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по вопросам ГИА и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ГВЭ</a:t>
            </a: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Выписки из Порядка проведения ГИА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(запреты и санкции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при проведении ГИА,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права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и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обязанности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участников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ГИА);</a:t>
            </a: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Правила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и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сроки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подачи апелляции при проведении ГИА и по результатам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ГИА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Бланки апелляции</a:t>
            </a: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Порядок и сроки информирования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по результатам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ГИА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Расписание ЕГЭ/ГВЭ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Правила заполнения бланков ЕГЭ /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ГВЭ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Ссылка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на сервис «Результаты ЕГЭ» и порядок работы с сервисом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Перечень ППЭ, в которых сдается ЕГЭ по предметам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Региональный/муниципальный телефоны «горячей линии» ГИА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Советы психолога</a:t>
            </a: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523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800" i="1" dirty="0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7975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5124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1128" y="971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Georgia" pitchFamily="18" charset="0"/>
              </a:rPr>
              <a:t>Обязательно!!! </a:t>
            </a:r>
            <a:endParaRPr lang="ru-RU" alt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99441"/>
            <a:ext cx="1292400" cy="7096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2038" y="1351574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Памятка 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</a:rPr>
              <a:t>о правилах проведения ЕГЭ в 2016 году (для ознакомления участников ЕГЭ/ родителей (законных представителей) под 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роспись).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Информация 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для участников ЕГЭ и их родителей (законных представителей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)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Инструкция 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</a:rPr>
              <a:t>для участников ЕГЭ</a:t>
            </a:r>
          </a:p>
          <a:p>
            <a:endParaRPr lang="ru-RU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 hangingPunct="0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Приложение 1 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 hangingPunct="0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к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 письму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Рособрнадзора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от 25.12.15 № 01-311/10-01</a:t>
            </a:r>
          </a:p>
          <a:p>
            <a:pPr algn="ctr" hangingPunct="0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«Методические рекомендации по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подготовке и проведению единого государственного экзамена в пунктах проведения экзаменов в 2016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году»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515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800" i="1" dirty="0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7975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5124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1128" y="97155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Официальный порталы ЕГЭ и ГИА-9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  <a:t>     </a:t>
            </a:r>
          </a:p>
          <a:p>
            <a:endParaRPr lang="ru-RU" altLang="ru-RU" b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ru-RU" b="1" dirty="0">
                <a:solidFill>
                  <a:srgbClr val="FF0000"/>
                </a:solidFill>
                <a:latin typeface="Cambria" pitchFamily="18" charset="0"/>
              </a:rPr>
              <a:t>http://www.ege.edu.ru/ru/main/demovers</a:t>
            </a:r>
            <a:r>
              <a:rPr lang="en-US" altLang="ru-RU" b="1" dirty="0" smtClean="0">
                <a:solidFill>
                  <a:srgbClr val="FF0000"/>
                </a:solidFill>
                <a:latin typeface="Cambria" pitchFamily="18" charset="0"/>
              </a:rPr>
              <a:t>/</a:t>
            </a:r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95032" y="1772816"/>
            <a:ext cx="82296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600" b="1" dirty="0" smtClean="0">
                <a:solidFill>
                  <a:schemeClr val="accent2"/>
                </a:solidFill>
                <a:latin typeface="Georgia" pitchFamily="18" charset="0"/>
              </a:rPr>
              <a:t>       </a:t>
            </a:r>
            <a:endParaRPr lang="ru-RU" altLang="ru-RU" sz="16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6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6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en-US" altLang="ru-RU" sz="1600" b="1" dirty="0">
              <a:solidFill>
                <a:schemeClr val="accent2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99441"/>
            <a:ext cx="1292400" cy="70969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8130" t="6336" r="19268" b="3857"/>
          <a:stretch/>
        </p:blipFill>
        <p:spPr bwMode="auto">
          <a:xfrm>
            <a:off x="151582" y="2388518"/>
            <a:ext cx="5112568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18440" t="5785" r="18957" b="5235"/>
          <a:stretch/>
        </p:blipFill>
        <p:spPr bwMode="auto">
          <a:xfrm>
            <a:off x="5255115" y="1400174"/>
            <a:ext cx="3848100" cy="307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5578" y="4869160"/>
            <a:ext cx="3707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http://gia.edu.ru/ru/graduates_classes/exam/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Лена\Desktop\ВЫСТУПЛЕНИЕ НА ОБЩЕРОД СОБРАНИИ_01.04.2016\2016\imgpreview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77" y="51923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45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40963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1588" y="9715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Результаты исследования ВЦИОМ</a:t>
            </a:r>
          </a:p>
          <a:p>
            <a:pPr algn="ctr" eaLnBrk="0" hangingPunct="0"/>
            <a:endParaRPr lang="ru-RU" altLang="ru-RU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096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00013"/>
            <a:ext cx="12922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8763" y="1257300"/>
            <a:ext cx="8634412" cy="720725"/>
          </a:xfrm>
          <a:prstGeom prst="rect">
            <a:avLst/>
          </a:prstGeom>
          <a:solidFill>
            <a:srgbClr val="E9EFF7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ambria" pitchFamily="18" charset="0"/>
              </a:rPr>
              <a:t>80% учителей </a:t>
            </a:r>
            <a:r>
              <a:rPr lang="ru-RU" sz="1600">
                <a:solidFill>
                  <a:srgbClr val="000099"/>
                </a:solidFill>
                <a:latin typeface="Cambria" pitchFamily="18" charset="0"/>
              </a:rPr>
              <a:t>выпускающих классов школ полагают, что </a:t>
            </a:r>
          </a:p>
          <a:p>
            <a:pPr algn="ctr" eaLnBrk="0" hangingPunct="0"/>
            <a:r>
              <a:rPr lang="ru-RU" sz="1600" b="1">
                <a:solidFill>
                  <a:srgbClr val="000099"/>
                </a:solidFill>
                <a:latin typeface="Cambria" pitchFamily="18" charset="0"/>
              </a:rPr>
              <a:t>результаты</a:t>
            </a:r>
            <a:r>
              <a:rPr lang="ru-RU" sz="1600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ru-RU" sz="1600" b="1">
                <a:solidFill>
                  <a:srgbClr val="000099"/>
                </a:solidFill>
                <a:latin typeface="Cambria" pitchFamily="18" charset="0"/>
              </a:rPr>
              <a:t>ЕГЭ объективны и отражают реальные знания предмета</a:t>
            </a:r>
            <a:r>
              <a:rPr lang="ru-RU" sz="1600">
                <a:solidFill>
                  <a:srgbClr val="000099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075" y="2133600"/>
            <a:ext cx="8674100" cy="122396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ambria" pitchFamily="18" charset="0"/>
              </a:rPr>
              <a:t>72% преподавателей </a:t>
            </a:r>
            <a:r>
              <a:rPr lang="ru-RU" sz="1600">
                <a:solidFill>
                  <a:srgbClr val="000099"/>
                </a:solidFill>
                <a:latin typeface="Cambria" pitchFamily="18" charset="0"/>
              </a:rPr>
              <a:t>студентов первого курса 2015-2016 учебного года вузов исходя из практики считают, что </a:t>
            </a:r>
            <a:r>
              <a:rPr lang="ru-RU" sz="1600" b="1">
                <a:solidFill>
                  <a:srgbClr val="000099"/>
                </a:solidFill>
                <a:latin typeface="Cambria" pitchFamily="18" charset="0"/>
              </a:rPr>
              <a:t>абитуриенты, получившие высокие баллы за ЕГЭ, подтверждают высокий уровень знания по предмету </a:t>
            </a:r>
          </a:p>
          <a:p>
            <a:pPr algn="ctr" eaLnBrk="0" hangingPunct="0"/>
            <a:r>
              <a:rPr lang="ru-RU" sz="1600" b="1">
                <a:solidFill>
                  <a:srgbClr val="000099"/>
                </a:solidFill>
                <a:latin typeface="Cambria" pitchFamily="18" charset="0"/>
              </a:rPr>
              <a:t>на вступительном экзамене, конкурсе.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075" y="3500438"/>
            <a:ext cx="8686800" cy="9366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ambria" pitchFamily="18" charset="0"/>
              </a:rPr>
              <a:t>66% </a:t>
            </a:r>
            <a:r>
              <a:rPr lang="ru-RU" sz="1600">
                <a:solidFill>
                  <a:srgbClr val="000099"/>
                </a:solidFill>
                <a:latin typeface="Cambria" pitchFamily="18" charset="0"/>
              </a:rPr>
              <a:t>студентов 1 курса, получивших высокие баллы по ЕГЭ, </a:t>
            </a:r>
            <a:r>
              <a:rPr lang="ru-RU" sz="1600" b="1">
                <a:solidFill>
                  <a:srgbClr val="C00000"/>
                </a:solidFill>
                <a:latin typeface="Cambria" pitchFamily="18" charset="0"/>
              </a:rPr>
              <a:t>и 58% </a:t>
            </a:r>
            <a:r>
              <a:rPr lang="ru-RU" sz="1600">
                <a:solidFill>
                  <a:srgbClr val="000099"/>
                </a:solidFill>
                <a:latin typeface="Cambria" pitchFamily="18" charset="0"/>
              </a:rPr>
              <a:t>студентов, получивших средние и низкие баллы по ЕГЭ, отметили, что </a:t>
            </a:r>
            <a:r>
              <a:rPr lang="ru-RU" sz="1600" b="1">
                <a:solidFill>
                  <a:srgbClr val="000099"/>
                </a:solidFill>
                <a:latin typeface="Cambria" pitchFamily="18" charset="0"/>
              </a:rPr>
              <a:t>школьных знаний было достаточно для сдачи вступительного экзамена или творческого конкурса.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4581525"/>
            <a:ext cx="8688388" cy="71913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rgbClr val="000099"/>
                </a:solidFill>
                <a:latin typeface="Cambria" pitchFamily="18" charset="0"/>
              </a:rPr>
              <a:t>Открытым банком заданий пользуется большинство опрошенных выпускников.</a:t>
            </a:r>
          </a:p>
          <a:p>
            <a:pPr algn="ctr" eaLnBrk="0" hangingPunct="0"/>
            <a:r>
              <a:rPr lang="ru-RU" sz="1600" dirty="0">
                <a:solidFill>
                  <a:srgbClr val="000099"/>
                </a:solidFill>
                <a:latin typeface="Cambria" pitchFamily="18" charset="0"/>
              </a:rPr>
              <a:t>О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Cambria" pitchFamily="18" charset="0"/>
              </a:rPr>
              <a:t>данном ресурсе известно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84% </a:t>
            </a:r>
            <a:r>
              <a:rPr lang="ru-RU" sz="1600" dirty="0">
                <a:solidFill>
                  <a:srgbClr val="000099"/>
                </a:solidFill>
                <a:latin typeface="Cambria" pitchFamily="18" charset="0"/>
              </a:rPr>
              <a:t>сегодняшних выпускников.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075" y="5445125"/>
            <a:ext cx="8686800" cy="7207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79% выпускников 11-х классов не планирует пользоваться </a:t>
            </a: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на ЕГЭ шпаргалками, мобильным телефоном.</a:t>
            </a:r>
          </a:p>
        </p:txBody>
      </p:sp>
    </p:spTree>
    <p:extLst>
      <p:ext uri="{BB962C8B-B14F-4D97-AF65-F5344CB8AC3E}">
        <p14:creationId xmlns:p14="http://schemas.microsoft.com/office/powerpoint/2010/main" val="5732373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43011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1588" y="9715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>
                <a:solidFill>
                  <a:srgbClr val="FF0000"/>
                </a:solidFill>
                <a:latin typeface="Georgia" pitchFamily="18" charset="0"/>
              </a:rPr>
              <a:t>Портал СмотриЕГЭ</a:t>
            </a:r>
            <a:endParaRPr lang="ru-RU" altLang="ru-RU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301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00013"/>
            <a:ext cx="12922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1"/>
          <p:cNvPicPr>
            <a:picLocks noChangeAspect="1" noChangeArrowheads="1"/>
          </p:cNvPicPr>
          <p:nvPr/>
        </p:nvPicPr>
        <p:blipFill>
          <a:blip r:embed="rId5"/>
          <a:srcRect l="8205" t="2477" r="16873" b="12575"/>
          <a:stretch>
            <a:fillRect/>
          </a:stretch>
        </p:blipFill>
        <p:spPr bwMode="auto">
          <a:xfrm>
            <a:off x="179388" y="1341438"/>
            <a:ext cx="4610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12"/>
          <p:cNvPicPr>
            <a:picLocks noChangeAspect="1" noChangeArrowheads="1"/>
          </p:cNvPicPr>
          <p:nvPr/>
        </p:nvPicPr>
        <p:blipFill rotWithShape="1">
          <a:blip r:embed="rId6"/>
          <a:srcRect l="8669" t="3179" r="14241" b="11832"/>
          <a:stretch/>
        </p:blipFill>
        <p:spPr bwMode="auto">
          <a:xfrm>
            <a:off x="4400550" y="3305174"/>
            <a:ext cx="47434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6372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45059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Прямоугольник 2"/>
          <p:cNvSpPr>
            <a:spLocks noChangeArrowheads="1"/>
          </p:cNvSpPr>
          <p:nvPr/>
        </p:nvSpPr>
        <p:spPr bwMode="auto">
          <a:xfrm>
            <a:off x="1588" y="9715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>
                <a:solidFill>
                  <a:srgbClr val="FF0000"/>
                </a:solidFill>
                <a:latin typeface="Georgia" pitchFamily="18" charset="0"/>
              </a:rPr>
              <a:t>Портал СмотриЕГЭ</a:t>
            </a:r>
            <a:endParaRPr lang="ru-RU" altLang="ru-RU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506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00013"/>
            <a:ext cx="12922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8"/>
          <p:cNvPicPr>
            <a:picLocks noChangeAspect="1" noChangeArrowheads="1"/>
          </p:cNvPicPr>
          <p:nvPr/>
        </p:nvPicPr>
        <p:blipFill rotWithShape="1">
          <a:blip r:embed="rId5"/>
          <a:srcRect l="13669" t="4507" r="9245" b="2880"/>
          <a:stretch/>
        </p:blipFill>
        <p:spPr bwMode="auto">
          <a:xfrm>
            <a:off x="179388" y="1504950"/>
            <a:ext cx="4516437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9"/>
          <p:cNvPicPr>
            <a:picLocks noChangeAspect="1" noChangeArrowheads="1"/>
          </p:cNvPicPr>
          <p:nvPr/>
        </p:nvPicPr>
        <p:blipFill rotWithShape="1">
          <a:blip r:embed="rId6"/>
          <a:srcRect l="12862" t="2439" r="9969" b="3175"/>
          <a:stretch/>
        </p:blipFill>
        <p:spPr bwMode="auto">
          <a:xfrm>
            <a:off x="3622675" y="2305050"/>
            <a:ext cx="540543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2035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044575" y="50800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Ленинградской области</a:t>
            </a:r>
          </a:p>
        </p:txBody>
      </p:sp>
      <p:pic>
        <p:nvPicPr>
          <p:cNvPr id="49155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7016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Прямоугольник 2"/>
          <p:cNvSpPr>
            <a:spLocks noChangeArrowheads="1"/>
          </p:cNvSpPr>
          <p:nvPr/>
        </p:nvSpPr>
        <p:spPr bwMode="auto">
          <a:xfrm>
            <a:off x="1588" y="9715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>
                <a:solidFill>
                  <a:srgbClr val="FF0000"/>
                </a:solidFill>
                <a:latin typeface="Georgia" pitchFamily="18" charset="0"/>
              </a:rPr>
              <a:t>Портал СмотриЕГЭ</a:t>
            </a:r>
            <a:endParaRPr lang="ru-RU" altLang="ru-RU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915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00013"/>
            <a:ext cx="12922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8"/>
          <p:cNvPicPr>
            <a:picLocks noChangeAspect="1" noChangeArrowheads="1"/>
          </p:cNvPicPr>
          <p:nvPr/>
        </p:nvPicPr>
        <p:blipFill>
          <a:blip r:embed="rId5"/>
          <a:srcRect l="8656" t="3096" r="14561" b="943"/>
          <a:stretch>
            <a:fillRect/>
          </a:stretch>
        </p:blipFill>
        <p:spPr bwMode="auto">
          <a:xfrm>
            <a:off x="4573588" y="2938463"/>
            <a:ext cx="423703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9"/>
          <p:cNvPicPr>
            <a:picLocks noChangeAspect="1" noChangeArrowheads="1"/>
          </p:cNvPicPr>
          <p:nvPr/>
        </p:nvPicPr>
        <p:blipFill rotWithShape="1">
          <a:blip r:embed="rId6"/>
          <a:srcRect l="10417" t="2577" r="17108" b="2689"/>
          <a:stretch/>
        </p:blipFill>
        <p:spPr bwMode="auto">
          <a:xfrm>
            <a:off x="188913" y="1495425"/>
            <a:ext cx="45942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9084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3291</TotalTime>
  <Words>354</Words>
  <Application>Microsoft Office PowerPoint</Application>
  <PresentationFormat>Экран (4:3)</PresentationFormat>
  <Paragraphs>74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Twin Blades Blue Version</dc:title>
  <dc:creator>www.powerpointstyles.com</dc:creator>
  <cp:lastModifiedBy>admin</cp:lastModifiedBy>
  <cp:revision>664</cp:revision>
  <cp:lastPrinted>2016-04-15T07:56:38Z</cp:lastPrinted>
  <dcterms:created xsi:type="dcterms:W3CDTF">2009-03-23T15:23:24Z</dcterms:created>
  <dcterms:modified xsi:type="dcterms:W3CDTF">2016-04-20T08:32:55Z</dcterms:modified>
</cp:coreProperties>
</file>